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8" r:id="rId2"/>
    <p:sldId id="298" r:id="rId3"/>
    <p:sldId id="340" r:id="rId4"/>
    <p:sldId id="307" r:id="rId5"/>
    <p:sldId id="356" r:id="rId6"/>
    <p:sldId id="357" r:id="rId7"/>
    <p:sldId id="358" r:id="rId8"/>
    <p:sldId id="360" r:id="rId9"/>
    <p:sldId id="362" r:id="rId10"/>
    <p:sldId id="361" r:id="rId11"/>
    <p:sldId id="363" r:id="rId12"/>
    <p:sldId id="364" r:id="rId13"/>
    <p:sldId id="365" r:id="rId14"/>
    <p:sldId id="366" r:id="rId15"/>
    <p:sldId id="367" r:id="rId16"/>
    <p:sldId id="368" r:id="rId17"/>
    <p:sldId id="369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00" autoAdjust="0"/>
    <p:restoredTop sz="92780" autoAdjust="0"/>
  </p:normalViewPr>
  <p:slideViewPr>
    <p:cSldViewPr snapToGrid="0" snapToObjects="1">
      <p:cViewPr>
        <p:scale>
          <a:sx n="80" d="100"/>
          <a:sy n="80" d="100"/>
        </p:scale>
        <p:origin x="-1344" y="-3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496814-82A8-7742-8F60-62EFEDE880E0}" type="datetimeFigureOut">
              <a:rPr lang="en-US" smtClean="0"/>
              <a:t>1/25/15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040834-9166-9543-B928-7DF349A07A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466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FLAIR – pulse sequence that nulls fluids</a:t>
            </a:r>
            <a:r>
              <a:rPr lang="en-US" baseline="0" dirty="0" smtClean="0"/>
              <a:t> (such as </a:t>
            </a:r>
            <a:r>
              <a:rPr lang="en-US" baseline="0" dirty="0" err="1" smtClean="0"/>
              <a:t>csf</a:t>
            </a:r>
            <a:r>
              <a:rPr lang="en-US" baseline="0" dirty="0" smtClean="0"/>
              <a:t>) – good for viewing periventricular lesions </a:t>
            </a:r>
          </a:p>
          <a:p>
            <a:r>
              <a:rPr lang="en-US" baseline="0" dirty="0" smtClean="0"/>
              <a:t>T2 –w – fat shows darker, water shows lighter</a:t>
            </a:r>
          </a:p>
          <a:p>
            <a:r>
              <a:rPr lang="en-US" baseline="0" dirty="0" smtClean="0"/>
              <a:t>PD – spin density (or proton density) </a:t>
            </a:r>
          </a:p>
          <a:p>
            <a:r>
              <a:rPr lang="en-US" dirty="0" smtClean="0"/>
              <a:t>T1-w</a:t>
            </a:r>
            <a:r>
              <a:rPr lang="en-US" baseline="0" dirty="0" smtClean="0"/>
              <a:t> good contrast between white and dark matter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5136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FLAIR – pulse sequence that nulls fluids</a:t>
            </a:r>
            <a:r>
              <a:rPr lang="en-US" baseline="0" dirty="0" smtClean="0"/>
              <a:t> (such as </a:t>
            </a:r>
            <a:r>
              <a:rPr lang="en-US" baseline="0" dirty="0" err="1" smtClean="0"/>
              <a:t>csf</a:t>
            </a:r>
            <a:r>
              <a:rPr lang="en-US" baseline="0" dirty="0" smtClean="0"/>
              <a:t>) – good for viewing periventricular lesions </a:t>
            </a:r>
          </a:p>
          <a:p>
            <a:r>
              <a:rPr lang="en-US" baseline="0" dirty="0" smtClean="0"/>
              <a:t>T2 –w – fat shows darker, water shows lighter</a:t>
            </a:r>
          </a:p>
          <a:p>
            <a:r>
              <a:rPr lang="en-US" baseline="0" dirty="0" smtClean="0"/>
              <a:t>PD – spin density (or proton density) </a:t>
            </a:r>
          </a:p>
          <a:p>
            <a:r>
              <a:rPr lang="en-US" dirty="0" smtClean="0"/>
              <a:t>T1-w</a:t>
            </a:r>
            <a:r>
              <a:rPr lang="en-US" baseline="0" dirty="0" smtClean="0"/>
              <a:t> good contrast between white and dark matter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5136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040834-9166-9543-B928-7DF349A07AD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7820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835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56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567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522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7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276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51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894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278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903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615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16C8C1-5355-D945-842A-07648D90B0D6}" type="datetimeFigureOut">
              <a:rPr lang="en-US" smtClean="0"/>
              <a:t>1/25/15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192BA-BDED-464A-8353-AAC6BB51EB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414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565" y="2888722"/>
            <a:ext cx="6286869" cy="10805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7329" y="570893"/>
            <a:ext cx="8449341" cy="1751292"/>
          </a:xfrm>
        </p:spPr>
        <p:txBody>
          <a:bodyPr>
            <a:normAutofit/>
          </a:bodyPr>
          <a:lstStyle/>
          <a:p>
            <a:r>
              <a:rPr lang="en-US" b="1" dirty="0" err="1" smtClean="0"/>
              <a:t>Neurohacking</a:t>
            </a:r>
            <a:r>
              <a:rPr lang="en-US" b="1" dirty="0" smtClean="0"/>
              <a:t>: Basic Data Manipulations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3196" y="4351547"/>
            <a:ext cx="7537608" cy="2322235"/>
          </a:xfrm>
        </p:spPr>
        <p:txBody>
          <a:bodyPr>
            <a:normAutofit lnSpcReduction="10000"/>
          </a:bodyPr>
          <a:lstStyle/>
          <a:p>
            <a:r>
              <a:rPr lang="en-US" sz="2824" dirty="0" smtClean="0">
                <a:solidFill>
                  <a:srgbClr val="660066"/>
                </a:solidFill>
              </a:rPr>
              <a:t>John </a:t>
            </a:r>
            <a:r>
              <a:rPr lang="en-US" sz="2824" dirty="0" err="1" smtClean="0">
                <a:solidFill>
                  <a:srgbClr val="660066"/>
                </a:solidFill>
              </a:rPr>
              <a:t>Muschelli</a:t>
            </a:r>
            <a:r>
              <a:rPr lang="en-US" sz="2824" dirty="0" smtClean="0">
                <a:solidFill>
                  <a:srgbClr val="660066"/>
                </a:solidFill>
              </a:rPr>
              <a:t>, Elizabeth Sweeney and Ciprian </a:t>
            </a:r>
            <a:r>
              <a:rPr lang="en-US" sz="2824" dirty="0" err="1" smtClean="0">
                <a:solidFill>
                  <a:srgbClr val="660066"/>
                </a:solidFill>
              </a:rPr>
              <a:t>Crainiceanu</a:t>
            </a:r>
            <a:r>
              <a:rPr lang="en-US" sz="2824" dirty="0" smtClean="0">
                <a:solidFill>
                  <a:srgbClr val="660066"/>
                </a:solidFill>
              </a:rPr>
              <a:t> </a:t>
            </a:r>
          </a:p>
          <a:p>
            <a:r>
              <a:rPr lang="en-US" sz="2118" dirty="0" smtClean="0">
                <a:solidFill>
                  <a:srgbClr val="660066"/>
                </a:solidFill>
              </a:rPr>
              <a:t>Biostatistics Department</a:t>
            </a:r>
          </a:p>
          <a:p>
            <a:r>
              <a:rPr lang="en-US" sz="2118" dirty="0" smtClean="0">
                <a:solidFill>
                  <a:srgbClr val="660066"/>
                </a:solidFill>
              </a:rPr>
              <a:t>The Johns Hopkins Bloomberg School of Public Health</a:t>
            </a:r>
          </a:p>
          <a:p>
            <a:r>
              <a:rPr lang="en-US" sz="2118" dirty="0" smtClean="0">
                <a:solidFill>
                  <a:srgbClr val="660066"/>
                </a:solidFill>
              </a:rPr>
              <a:t>Baltimore, MD</a:t>
            </a:r>
          </a:p>
          <a:p>
            <a:r>
              <a:rPr lang="en-US" sz="1800" dirty="0" smtClean="0">
                <a:solidFill>
                  <a:srgbClr val="61A747"/>
                </a:solidFill>
              </a:rPr>
              <a:t>http://</a:t>
            </a:r>
            <a:r>
              <a:rPr lang="en-US" sz="1800" dirty="0" err="1" smtClean="0">
                <a:solidFill>
                  <a:srgbClr val="61A747"/>
                </a:solidFill>
              </a:rPr>
              <a:t>www.smart-stats.org</a:t>
            </a:r>
            <a:r>
              <a:rPr lang="en-US" sz="1800" dirty="0" smtClean="0">
                <a:solidFill>
                  <a:srgbClr val="61A747"/>
                </a:solidFill>
              </a:rPr>
              <a:t> </a:t>
            </a:r>
          </a:p>
          <a:p>
            <a:endParaRPr lang="en-US" sz="1800" dirty="0">
              <a:solidFill>
                <a:srgbClr val="61A747"/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97275" y="2503360"/>
            <a:ext cx="8695339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0021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#</a:t>
            </a:r>
            <a:r>
              <a:rPr lang="en-US" dirty="0" smtClean="0">
                <a:latin typeface="Courier"/>
                <a:cs typeface="Courier"/>
              </a:rPr>
              <a:t>#View the masked image</a:t>
            </a: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&gt; masked.T1 &lt;- </a:t>
            </a:r>
            <a:r>
              <a:rPr lang="en-US" dirty="0" err="1">
                <a:latin typeface="Courier"/>
                <a:cs typeface="Courier"/>
              </a:rPr>
              <a:t>niftiarr</a:t>
            </a:r>
            <a:r>
              <a:rPr lang="en-US" dirty="0">
                <a:latin typeface="Courier"/>
                <a:cs typeface="Courier"/>
              </a:rPr>
              <a:t>(T1, T1*mask)</a:t>
            </a:r>
          </a:p>
        </p:txBody>
      </p:sp>
    </p:spTree>
    <p:extLst>
      <p:ext uri="{BB962C8B-B14F-4D97-AF65-F5344CB8AC3E}">
        <p14:creationId xmlns:p14="http://schemas.microsoft.com/office/powerpoint/2010/main" val="17891341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69485"/>
            <a:ext cx="8229600" cy="2843924"/>
          </a:xfrm>
        </p:spPr>
        <p:txBody>
          <a:bodyPr>
            <a:normAutofit/>
          </a:bodyPr>
          <a:lstStyle/>
          <a:p>
            <a:r>
              <a:rPr lang="en-US" sz="6000" dirty="0" smtClean="0"/>
              <a:t>Basic Operations</a:t>
            </a:r>
            <a:endParaRPr lang="en-US" sz="60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04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##Load in the follow-up T1-w image ##from the Kirby 21 data</a:t>
            </a: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&gt; T1.follow </a:t>
            </a:r>
            <a:r>
              <a:rPr lang="en-US" dirty="0">
                <a:latin typeface="Courier"/>
                <a:cs typeface="Courier"/>
              </a:rPr>
              <a:t>&lt;- </a:t>
            </a:r>
            <a:r>
              <a:rPr lang="en-US" dirty="0" err="1">
                <a:latin typeface="Courier"/>
                <a:cs typeface="Courier"/>
              </a:rPr>
              <a:t>readNIfTI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file.path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mridir</a:t>
            </a:r>
            <a:r>
              <a:rPr lang="en-US" dirty="0">
                <a:latin typeface="Courier"/>
                <a:cs typeface="Courier"/>
              </a:rPr>
              <a:t>, '/SUBJ0001-</a:t>
            </a:r>
            <a:r>
              <a:rPr lang="en-US" dirty="0" smtClean="0">
                <a:latin typeface="Courier"/>
                <a:cs typeface="Courier"/>
              </a:rPr>
              <a:t>02-</a:t>
            </a:r>
            <a:r>
              <a:rPr lang="en-US" dirty="0">
                <a:latin typeface="Courier"/>
                <a:cs typeface="Courier"/>
              </a:rPr>
              <a:t>MPRAGE.nii.gz'), </a:t>
            </a:r>
          </a:p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reorient</a:t>
            </a:r>
            <a:r>
              <a:rPr lang="en-US" dirty="0">
                <a:latin typeface="Courier"/>
                <a:cs typeface="Courier"/>
              </a:rPr>
              <a:t>=FALSE)</a:t>
            </a:r>
          </a:p>
        </p:txBody>
      </p:sp>
    </p:spTree>
    <p:extLst>
      <p:ext uri="{BB962C8B-B14F-4D97-AF65-F5344CB8AC3E}">
        <p14:creationId xmlns:p14="http://schemas.microsoft.com/office/powerpoint/2010/main" val="2511631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#</a:t>
            </a:r>
            <a:r>
              <a:rPr lang="en-US" dirty="0" smtClean="0">
                <a:latin typeface="Courier"/>
                <a:cs typeface="Courier"/>
              </a:rPr>
              <a:t>#Subtract the baseline T1-w form ##the follow-up T1-w scan. </a:t>
            </a: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&gt; subtract.T1 &lt;- </a:t>
            </a:r>
            <a:r>
              <a:rPr lang="en-US" dirty="0" err="1">
                <a:latin typeface="Courier"/>
                <a:cs typeface="Courier"/>
              </a:rPr>
              <a:t>niftiarr</a:t>
            </a:r>
            <a:r>
              <a:rPr lang="en-US" dirty="0">
                <a:latin typeface="Courier"/>
                <a:cs typeface="Courier"/>
              </a:rPr>
              <a:t>(T1, T1.follow - T1)</a:t>
            </a:r>
          </a:p>
        </p:txBody>
      </p:sp>
    </p:spTree>
    <p:extLst>
      <p:ext uri="{BB962C8B-B14F-4D97-AF65-F5344CB8AC3E}">
        <p14:creationId xmlns:p14="http://schemas.microsoft.com/office/powerpoint/2010/main" val="820203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##View the </a:t>
            </a:r>
            <a:r>
              <a:rPr lang="en-US" dirty="0" smtClean="0">
                <a:latin typeface="Courier"/>
                <a:cs typeface="Courier"/>
              </a:rPr>
              <a:t>subtracted image</a:t>
            </a: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&gt; orthographic(subtract.T1)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909" y="2438400"/>
            <a:ext cx="3587750" cy="358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3211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 fontScale="85000" lnSpcReduction="10000"/>
          </a:bodyPr>
          <a:lstStyle/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##Load in the pre-processed </a:t>
            </a:r>
            <a:r>
              <a:rPr lang="en-US" dirty="0" smtClean="0">
                <a:latin typeface="Courier"/>
                <a:cs typeface="Courier"/>
              </a:rPr>
              <a:t>baseline </a:t>
            </a:r>
          </a:p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##and </a:t>
            </a:r>
            <a:r>
              <a:rPr lang="en-US" dirty="0" smtClean="0">
                <a:latin typeface="Courier"/>
                <a:cs typeface="Courier"/>
              </a:rPr>
              <a:t>follow-up T1-w </a:t>
            </a:r>
            <a:r>
              <a:rPr lang="en-US" dirty="0" smtClean="0">
                <a:latin typeface="Courier"/>
                <a:cs typeface="Courier"/>
              </a:rPr>
              <a:t>volumes and subtract</a:t>
            </a:r>
            <a:endParaRPr lang="en-US" dirty="0" smtClean="0">
              <a:latin typeface="Courier"/>
              <a:cs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T1</a:t>
            </a:r>
            <a:r>
              <a:rPr lang="en-US" dirty="0">
                <a:latin typeface="Courier"/>
                <a:cs typeface="Courier"/>
              </a:rPr>
              <a:t>.base.process &lt;- </a:t>
            </a:r>
            <a:r>
              <a:rPr lang="en-US" dirty="0" err="1">
                <a:latin typeface="Courier"/>
                <a:cs typeface="Courier"/>
              </a:rPr>
              <a:t>readNIfTI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file.path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mridir</a:t>
            </a:r>
            <a:r>
              <a:rPr lang="en-US" dirty="0" smtClean="0">
                <a:latin typeface="Courier"/>
                <a:cs typeface="Courier"/>
              </a:rPr>
              <a:t>, </a:t>
            </a:r>
            <a:r>
              <a:rPr lang="en-US" dirty="0">
                <a:latin typeface="Courier"/>
                <a:cs typeface="Courier"/>
              </a:rPr>
              <a:t>'/SUBJ0001-01-MPRAGE_N3.nii.gz'), </a:t>
            </a:r>
            <a:r>
              <a:rPr lang="en-US" dirty="0" smtClean="0">
                <a:latin typeface="Courier"/>
                <a:cs typeface="Courier"/>
              </a:rPr>
              <a:t>reorient</a:t>
            </a:r>
            <a:r>
              <a:rPr lang="en-US" dirty="0">
                <a:latin typeface="Courier"/>
                <a:cs typeface="Courier"/>
              </a:rPr>
              <a:t>=FALSE)</a:t>
            </a:r>
          </a:p>
          <a:p>
            <a:pPr marL="457200" lvl="1" indent="0">
              <a:buNone/>
            </a:pPr>
            <a:endParaRPr lang="en-US" dirty="0" smtClean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T1</a:t>
            </a:r>
            <a:r>
              <a:rPr lang="en-US" dirty="0">
                <a:latin typeface="Courier"/>
                <a:cs typeface="Courier"/>
              </a:rPr>
              <a:t>.follow.process &lt;- </a:t>
            </a:r>
            <a:r>
              <a:rPr lang="en-US" dirty="0" err="1">
                <a:latin typeface="Courier"/>
                <a:cs typeface="Courier"/>
              </a:rPr>
              <a:t>readNIfTI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file.path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mridir</a:t>
            </a:r>
            <a:r>
              <a:rPr lang="en-US" dirty="0">
                <a:latin typeface="Courier"/>
                <a:cs typeface="Courier"/>
              </a:rPr>
              <a:t>, '/SUBJ0001-02-MPRAGE_N3_REG.nii.gz')</a:t>
            </a:r>
            <a:r>
              <a:rPr lang="en-US" dirty="0" smtClean="0">
                <a:latin typeface="Courier"/>
                <a:cs typeface="Courier"/>
              </a:rPr>
              <a:t>, reorient</a:t>
            </a:r>
            <a:r>
              <a:rPr lang="en-US" dirty="0">
                <a:latin typeface="Courier"/>
                <a:cs typeface="Courier"/>
              </a:rPr>
              <a:t>=FALSE)</a:t>
            </a: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subtract.T1.process &lt;- </a:t>
            </a:r>
            <a:r>
              <a:rPr lang="en-US" dirty="0" err="1">
                <a:latin typeface="Courier"/>
                <a:cs typeface="Courier"/>
              </a:rPr>
              <a:t>niftiarr</a:t>
            </a:r>
            <a:r>
              <a:rPr lang="en-US" dirty="0">
                <a:latin typeface="Courier"/>
                <a:cs typeface="Courier"/>
              </a:rPr>
              <a:t>(T1, T1.follow.process - T1.base.process)</a:t>
            </a: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1257047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##View the </a:t>
            </a:r>
            <a:r>
              <a:rPr lang="en-US" dirty="0" smtClean="0">
                <a:latin typeface="Courier"/>
                <a:cs typeface="Courier"/>
              </a:rPr>
              <a:t>subtracted image</a:t>
            </a: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&gt; orthographic</a:t>
            </a:r>
            <a:r>
              <a:rPr lang="en-US" dirty="0">
                <a:latin typeface="Courier"/>
                <a:cs typeface="Courier"/>
              </a:rPr>
              <a:t>(subtract.T1.process)</a:t>
            </a:r>
            <a:endParaRPr lang="en-US" dirty="0">
              <a:latin typeface="Courier"/>
              <a:cs typeface="Courie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909" y="2438400"/>
            <a:ext cx="3587750" cy="358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128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#</a:t>
            </a:r>
            <a:r>
              <a:rPr lang="en-US" dirty="0" smtClean="0">
                <a:latin typeface="Courier"/>
                <a:cs typeface="Courier"/>
              </a:rPr>
              <a:t># Other operations </a:t>
            </a: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&gt; add.T1 </a:t>
            </a:r>
            <a:r>
              <a:rPr lang="en-US" dirty="0">
                <a:latin typeface="Courier"/>
                <a:cs typeface="Courier"/>
              </a:rPr>
              <a:t>&lt;- </a:t>
            </a:r>
            <a:r>
              <a:rPr lang="en-US" dirty="0" err="1">
                <a:latin typeface="Courier"/>
                <a:cs typeface="Courier"/>
              </a:rPr>
              <a:t>niftiarr</a:t>
            </a:r>
            <a:r>
              <a:rPr lang="en-US" dirty="0">
                <a:latin typeface="Courier"/>
                <a:cs typeface="Courier"/>
              </a:rPr>
              <a:t>(T1, T1.follow.process </a:t>
            </a:r>
            <a:r>
              <a:rPr lang="en-US" dirty="0" smtClean="0">
                <a:latin typeface="Courier"/>
                <a:cs typeface="Courier"/>
              </a:rPr>
              <a:t>+ </a:t>
            </a:r>
            <a:r>
              <a:rPr lang="en-US" dirty="0">
                <a:latin typeface="Courier"/>
                <a:cs typeface="Courier"/>
              </a:rPr>
              <a:t>T1.base.process</a:t>
            </a:r>
            <a:r>
              <a:rPr lang="en-US" dirty="0" smtClean="0">
                <a:latin typeface="Courier"/>
                <a:cs typeface="Courier"/>
              </a:rPr>
              <a:t>)</a:t>
            </a:r>
          </a:p>
          <a:p>
            <a:pPr marL="457200" lvl="1" indent="0">
              <a:buNone/>
            </a:pPr>
            <a:endParaRPr lang="en-US" dirty="0" smtClean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&gt; multiply.T1 </a:t>
            </a:r>
            <a:r>
              <a:rPr lang="en-US" dirty="0">
                <a:latin typeface="Courier"/>
                <a:cs typeface="Courier"/>
              </a:rPr>
              <a:t>&lt;- </a:t>
            </a:r>
            <a:r>
              <a:rPr lang="en-US" dirty="0" err="1">
                <a:latin typeface="Courier"/>
                <a:cs typeface="Courier"/>
              </a:rPr>
              <a:t>niftiarr</a:t>
            </a:r>
            <a:r>
              <a:rPr lang="en-US" dirty="0">
                <a:latin typeface="Courier"/>
                <a:cs typeface="Courier"/>
              </a:rPr>
              <a:t>(T1, T1.follow.process </a:t>
            </a:r>
            <a:r>
              <a:rPr lang="en-US" dirty="0" smtClean="0">
                <a:latin typeface="Courier"/>
                <a:cs typeface="Courier"/>
              </a:rPr>
              <a:t>* </a:t>
            </a:r>
            <a:r>
              <a:rPr lang="en-US" dirty="0">
                <a:latin typeface="Courier"/>
                <a:cs typeface="Courier"/>
              </a:rPr>
              <a:t>T1.base.process)</a:t>
            </a:r>
          </a:p>
          <a:p>
            <a:pPr marL="457200" lvl="1" indent="0">
              <a:buNone/>
            </a:pPr>
            <a:endParaRPr lang="en-US" dirty="0" smtClean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##Etc..</a:t>
            </a: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143075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7528" y="1420073"/>
            <a:ext cx="8399272" cy="4637349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##For this lesson we will use the ##following two R libraries: </a:t>
            </a: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&gt; library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oro.nifti</a:t>
            </a:r>
            <a:r>
              <a:rPr lang="en-US" dirty="0">
                <a:latin typeface="Courier"/>
                <a:cs typeface="Courier"/>
              </a:rPr>
              <a:t>)</a:t>
            </a:r>
          </a:p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&gt; library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fslr</a:t>
            </a:r>
            <a:r>
              <a:rPr lang="en-US" dirty="0" smtClean="0">
                <a:latin typeface="Courier"/>
                <a:cs typeface="Courier"/>
              </a:rPr>
              <a:t>)</a:t>
            </a:r>
          </a:p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&gt; library(</a:t>
            </a:r>
            <a:r>
              <a:rPr lang="en-US" dirty="0" err="1" smtClean="0">
                <a:latin typeface="Courier"/>
                <a:cs typeface="Courier"/>
              </a:rPr>
              <a:t>AnalyzeFMRI</a:t>
            </a:r>
            <a:r>
              <a:rPr lang="en-US" dirty="0" smtClean="0">
                <a:latin typeface="Courier"/>
                <a:cs typeface="Courier"/>
              </a:rPr>
              <a:t>) </a:t>
            </a: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9057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Setup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Library Requirements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88634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69485"/>
            <a:ext cx="8229600" cy="2843924"/>
          </a:xfrm>
        </p:spPr>
        <p:txBody>
          <a:bodyPr>
            <a:normAutofit/>
          </a:bodyPr>
          <a:lstStyle/>
          <a:p>
            <a:r>
              <a:rPr lang="en-US" sz="6000" dirty="0" smtClean="0"/>
              <a:t>Masking</a:t>
            </a:r>
            <a:endParaRPr lang="en-US" sz="6000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0639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##Load in the baseline T1-w image ##from the Kirby 21 data</a:t>
            </a: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&gt; </a:t>
            </a:r>
            <a:r>
              <a:rPr lang="en-US" dirty="0" err="1" smtClean="0">
                <a:latin typeface="Courier"/>
                <a:cs typeface="Courier"/>
              </a:rPr>
              <a:t>mridir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&lt;- </a:t>
            </a:r>
            <a:r>
              <a:rPr lang="en-US" dirty="0" smtClean="0">
                <a:latin typeface="Courier"/>
                <a:cs typeface="Courier"/>
              </a:rPr>
              <a:t>’~/</a:t>
            </a:r>
            <a:r>
              <a:rPr lang="en-US" dirty="0" err="1">
                <a:latin typeface="Courier"/>
                <a:cs typeface="Courier"/>
              </a:rPr>
              <a:t>Neurohacking</a:t>
            </a:r>
            <a:r>
              <a:rPr lang="en-US" dirty="0">
                <a:latin typeface="Courier"/>
                <a:cs typeface="Courier"/>
              </a:rPr>
              <a:t>/</a:t>
            </a:r>
            <a:r>
              <a:rPr lang="en-US" dirty="0" err="1">
                <a:latin typeface="Courier"/>
                <a:cs typeface="Courier"/>
              </a:rPr>
              <a:t>Basic_Data_Manipulations</a:t>
            </a:r>
            <a:r>
              <a:rPr lang="en-US" dirty="0">
                <a:latin typeface="Courier"/>
                <a:cs typeface="Courier"/>
              </a:rPr>
              <a:t>/Kirby21'</a:t>
            </a:r>
          </a:p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&gt; </a:t>
            </a:r>
            <a:r>
              <a:rPr lang="en-US" dirty="0">
                <a:latin typeface="Courier"/>
                <a:cs typeface="Courier"/>
              </a:rPr>
              <a:t>T1 &lt;- </a:t>
            </a:r>
            <a:r>
              <a:rPr lang="en-US" dirty="0" err="1">
                <a:latin typeface="Courier"/>
                <a:cs typeface="Courier"/>
              </a:rPr>
              <a:t>readNIfTI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file.path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mridir</a:t>
            </a:r>
            <a:r>
              <a:rPr lang="en-US" dirty="0">
                <a:latin typeface="Courier"/>
                <a:cs typeface="Courier"/>
              </a:rPr>
              <a:t>, '/SUBJ0001-01-MPRAGE.nii.gz'), </a:t>
            </a:r>
          </a:p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  reorient=FALSE)</a:t>
            </a:r>
          </a:p>
        </p:txBody>
      </p:sp>
    </p:spTree>
    <p:extLst>
      <p:ext uri="{BB962C8B-B14F-4D97-AF65-F5344CB8AC3E}">
        <p14:creationId xmlns:p14="http://schemas.microsoft.com/office/powerpoint/2010/main" val="308929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##View the T1-image</a:t>
            </a: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&gt; orthographic(T1)</a:t>
            </a:r>
          </a:p>
        </p:txBody>
      </p:sp>
      <p:pic>
        <p:nvPicPr>
          <p:cNvPr id="2" name="Picture 1" descr="orthoT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909" y="2438400"/>
            <a:ext cx="3587750" cy="358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430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##Load in the mask from the Kirby 21 ##data</a:t>
            </a: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 smtClean="0">
                <a:latin typeface="Courier"/>
                <a:cs typeface="Courier"/>
              </a:rPr>
              <a:t>&gt;mask </a:t>
            </a:r>
            <a:r>
              <a:rPr lang="en-US" dirty="0">
                <a:latin typeface="Courier"/>
                <a:cs typeface="Courier"/>
              </a:rPr>
              <a:t>&lt;</a:t>
            </a:r>
            <a:r>
              <a:rPr lang="en-US" dirty="0" smtClean="0">
                <a:latin typeface="Courier"/>
                <a:cs typeface="Courier"/>
              </a:rPr>
              <a:t>-</a:t>
            </a:r>
            <a:r>
              <a:rPr lang="en-US" dirty="0" err="1" smtClean="0">
                <a:latin typeface="Courier"/>
                <a:cs typeface="Courier"/>
              </a:rPr>
              <a:t>readNIfTI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file.path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mridir</a:t>
            </a:r>
            <a:r>
              <a:rPr lang="en-US" dirty="0">
                <a:latin typeface="Courier"/>
                <a:cs typeface="Courier"/>
              </a:rPr>
              <a:t>, '/SUBJ0001_mask.nii.gz')</a:t>
            </a:r>
            <a:r>
              <a:rPr lang="en-US" dirty="0" smtClean="0">
                <a:latin typeface="Courier"/>
                <a:cs typeface="Courier"/>
              </a:rPr>
              <a:t>, reorient</a:t>
            </a:r>
            <a:r>
              <a:rPr lang="en-US" dirty="0">
                <a:latin typeface="Courier"/>
                <a:cs typeface="Courier"/>
              </a:rPr>
              <a:t>=FALSE) </a:t>
            </a:r>
          </a:p>
        </p:txBody>
      </p:sp>
    </p:spTree>
    <p:extLst>
      <p:ext uri="{BB962C8B-B14F-4D97-AF65-F5344CB8AC3E}">
        <p14:creationId xmlns:p14="http://schemas.microsoft.com/office/powerpoint/2010/main" val="3617916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##View the </a:t>
            </a:r>
            <a:r>
              <a:rPr lang="en-US" dirty="0" smtClean="0">
                <a:latin typeface="Courier"/>
                <a:cs typeface="Courier"/>
              </a:rPr>
              <a:t>mask</a:t>
            </a: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&gt; orthographic</a:t>
            </a:r>
            <a:r>
              <a:rPr lang="en-US" dirty="0" smtClean="0">
                <a:latin typeface="Courier"/>
                <a:cs typeface="Courier"/>
              </a:rPr>
              <a:t>(mask)</a:t>
            </a:r>
            <a:endParaRPr lang="en-US" dirty="0">
              <a:latin typeface="Courier"/>
              <a:cs typeface="Courie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909" y="2438400"/>
            <a:ext cx="3587750" cy="358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9242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#</a:t>
            </a:r>
            <a:r>
              <a:rPr lang="en-US" dirty="0" smtClean="0">
                <a:latin typeface="Courier"/>
                <a:cs typeface="Courier"/>
              </a:rPr>
              <a:t>#Mask the image</a:t>
            </a: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&gt; masked.T1 &lt;- </a:t>
            </a:r>
            <a:r>
              <a:rPr lang="en-US" dirty="0" err="1">
                <a:latin typeface="Courier"/>
                <a:cs typeface="Courier"/>
              </a:rPr>
              <a:t>niftiarr</a:t>
            </a:r>
            <a:r>
              <a:rPr lang="en-US" dirty="0">
                <a:latin typeface="Courier"/>
                <a:cs typeface="Courier"/>
              </a:rPr>
              <a:t>(T1, T1*mask)</a:t>
            </a:r>
          </a:p>
        </p:txBody>
      </p:sp>
    </p:spTree>
    <p:extLst>
      <p:ext uri="{BB962C8B-B14F-4D97-AF65-F5344CB8AC3E}">
        <p14:creationId xmlns:p14="http://schemas.microsoft.com/office/powerpoint/2010/main" val="28977660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311488" y="6518023"/>
            <a:ext cx="8399272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3">
            <a:alphaModFix/>
          </a:blip>
          <a:srcRect r="46094" b="31110"/>
          <a:stretch>
            <a:fillRect/>
          </a:stretch>
        </p:blipFill>
        <p:spPr>
          <a:xfrm>
            <a:off x="311488" y="6057422"/>
            <a:ext cx="1497464" cy="32919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724159" y="6013805"/>
            <a:ext cx="123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61A747"/>
                </a:solidFill>
              </a:rPr>
              <a:t>Masking</a:t>
            </a:r>
            <a:endParaRPr lang="en-US" sz="2400" dirty="0">
              <a:solidFill>
                <a:schemeClr val="accent3"/>
              </a:solidFill>
            </a:endParaRPr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87528" y="508000"/>
            <a:ext cx="8399272" cy="554942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##View the masked image</a:t>
            </a: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&gt; orthographic</a:t>
            </a:r>
            <a:r>
              <a:rPr lang="en-US" dirty="0" smtClean="0">
                <a:latin typeface="Courier"/>
                <a:cs typeface="Courier"/>
              </a:rPr>
              <a:t>(masked.T1)</a:t>
            </a:r>
            <a:endParaRPr lang="en-US" dirty="0">
              <a:latin typeface="Courier"/>
              <a:cs typeface="Courier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909" y="2438400"/>
            <a:ext cx="3587750" cy="358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147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11188</TotalTime>
  <Words>585</Words>
  <Application>Microsoft Macintosh PowerPoint</Application>
  <PresentationFormat>On-screen Show (4:3)</PresentationFormat>
  <Paragraphs>103</Paragraphs>
  <Slides>17</Slides>
  <Notes>16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Neurohacking: Basic Data Manipulations</vt:lpstr>
      <vt:lpstr>Library Requirements</vt:lpstr>
      <vt:lpstr>Masking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Basic Operations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Perelman School of Medicine at the University of Pennsylvania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MIPAV + R</dc:title>
  <dc:creator>Change User Name in Preferences</dc:creator>
  <cp:lastModifiedBy>Elizabeth Sweeney</cp:lastModifiedBy>
  <cp:revision>139</cp:revision>
  <cp:lastPrinted>2013-06-05T16:01:55Z</cp:lastPrinted>
  <dcterms:created xsi:type="dcterms:W3CDTF">2013-06-03T18:04:09Z</dcterms:created>
  <dcterms:modified xsi:type="dcterms:W3CDTF">2015-01-26T14:35:45Z</dcterms:modified>
</cp:coreProperties>
</file>

<file path=docProps/thumbnail.jpeg>
</file>